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gs/tag1.xml" ContentType="application/vnd.openxmlformats-officedocument.presentationml.tag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12192000" cy="6858000"/>
  <p:notesSz cx="9926638" cy="14355763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6F9"/>
    <a:srgbClr val="C1B9C7"/>
    <a:srgbClr val="D3B5E9"/>
    <a:srgbClr val="82728D"/>
    <a:srgbClr val="C7A1E3"/>
    <a:srgbClr val="203864"/>
    <a:srgbClr val="5B9BD5"/>
    <a:srgbClr val="CCEDF4"/>
    <a:srgbClr val="DFC9EF"/>
    <a:srgbClr val="C7F8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emlayou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8" y="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4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11" y="0"/>
            <a:ext cx="4301543" cy="720282"/>
          </a:xfrm>
          <a:prstGeom prst="rect">
            <a:avLst/>
          </a:prstGeom>
        </p:spPr>
        <p:txBody>
          <a:bodyPr vert="horz" lIns="133223" tIns="66613" rIns="133223" bIns="66613" rtlCol="0"/>
          <a:lstStyle>
            <a:lvl1pPr algn="l">
              <a:defRPr sz="17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5622810" y="0"/>
            <a:ext cx="4301543" cy="720282"/>
          </a:xfrm>
          <a:prstGeom prst="rect">
            <a:avLst/>
          </a:prstGeom>
        </p:spPr>
        <p:txBody>
          <a:bodyPr vert="horz" lIns="133223" tIns="66613" rIns="133223" bIns="66613" rtlCol="0"/>
          <a:lstStyle>
            <a:lvl1pPr algn="r">
              <a:defRPr sz="1700"/>
            </a:lvl1pPr>
          </a:lstStyle>
          <a:p>
            <a:fld id="{9EB2B768-6571-400D-A77F-ACAD825C3B21}" type="datetimeFigureOut">
              <a:rPr lang="da-DK" smtClean="0"/>
              <a:t>31-10-2025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57225" y="1795463"/>
            <a:ext cx="86121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3223" tIns="66613" rIns="133223" bIns="66613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992665" y="6908715"/>
            <a:ext cx="7941310" cy="5652582"/>
          </a:xfrm>
          <a:prstGeom prst="rect">
            <a:avLst/>
          </a:prstGeom>
        </p:spPr>
        <p:txBody>
          <a:bodyPr vert="horz" lIns="133223" tIns="66613" rIns="133223" bIns="66613" rtlCol="0"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11" y="13635495"/>
            <a:ext cx="4301543" cy="720280"/>
          </a:xfrm>
          <a:prstGeom prst="rect">
            <a:avLst/>
          </a:prstGeom>
        </p:spPr>
        <p:txBody>
          <a:bodyPr vert="horz" lIns="133223" tIns="66613" rIns="133223" bIns="66613" rtlCol="0" anchor="b"/>
          <a:lstStyle>
            <a:lvl1pPr algn="l">
              <a:defRPr sz="1700"/>
            </a:lvl1pPr>
          </a:lstStyle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5622810" y="13635495"/>
            <a:ext cx="4301543" cy="720280"/>
          </a:xfrm>
          <a:prstGeom prst="rect">
            <a:avLst/>
          </a:prstGeom>
        </p:spPr>
        <p:txBody>
          <a:bodyPr vert="horz" lIns="133223" tIns="66613" rIns="133223" bIns="66613" rtlCol="0" anchor="b"/>
          <a:lstStyle>
            <a:lvl1pPr algn="r">
              <a:defRPr sz="1700"/>
            </a:lvl1pPr>
          </a:lstStyle>
          <a:p>
            <a:fld id="{89870FA2-5660-4858-9873-0726EF1E6FAC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2115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62224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6A8B-9D9D-46D3-91C0-7D47B3D76D03}" type="datetimeFigureOut">
              <a:rPr lang="da-DK" smtClean="0"/>
              <a:t>31-10-2025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6E02-7F06-42FA-A1A4-B44424A0AC27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20236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6A8B-9D9D-46D3-91C0-7D47B3D76D03}" type="datetimeFigureOut">
              <a:rPr lang="da-DK" smtClean="0"/>
              <a:t>31-10-2025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6E02-7F06-42FA-A1A4-B44424A0AC27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6522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6A8B-9D9D-46D3-91C0-7D47B3D76D03}" type="datetimeFigureOut">
              <a:rPr lang="da-DK" smtClean="0"/>
              <a:t>31-10-2025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6E02-7F06-42FA-A1A4-B44424A0AC27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3532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6A8B-9D9D-46D3-91C0-7D47B3D76D03}" type="datetimeFigureOut">
              <a:rPr lang="da-DK" smtClean="0"/>
              <a:t>31-10-2025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6E02-7F06-42FA-A1A4-B44424A0AC27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0037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6A8B-9D9D-46D3-91C0-7D47B3D76D03}" type="datetimeFigureOut">
              <a:rPr lang="da-DK" smtClean="0"/>
              <a:t>31-10-2025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6E02-7F06-42FA-A1A4-B44424A0AC27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3973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6A8B-9D9D-46D3-91C0-7D47B3D76D03}" type="datetimeFigureOut">
              <a:rPr lang="da-DK" smtClean="0"/>
              <a:t>31-10-2025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6E02-7F06-42FA-A1A4-B44424A0AC27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73339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6A8B-9D9D-46D3-91C0-7D47B3D76D03}" type="datetimeFigureOut">
              <a:rPr lang="da-DK" smtClean="0"/>
              <a:t>31-10-2025</a:t>
            </a:fld>
            <a:endParaRPr lang="da-DK" dirty="0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6E02-7F06-42FA-A1A4-B44424A0AC27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21997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6A8B-9D9D-46D3-91C0-7D47B3D76D03}" type="datetimeFigureOut">
              <a:rPr lang="da-DK" smtClean="0"/>
              <a:t>31-10-2025</a:t>
            </a:fld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6E02-7F06-42FA-A1A4-B44424A0AC27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3354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6A8B-9D9D-46D3-91C0-7D47B3D76D03}" type="datetimeFigureOut">
              <a:rPr lang="da-DK" smtClean="0"/>
              <a:t>31-10-2025</a:t>
            </a:fld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6E02-7F06-42FA-A1A4-B44424A0AC27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6481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6A8B-9D9D-46D3-91C0-7D47B3D76D03}" type="datetimeFigureOut">
              <a:rPr lang="da-DK" smtClean="0"/>
              <a:t>31-10-2025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6E02-7F06-42FA-A1A4-B44424A0AC27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18800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6A8B-9D9D-46D3-91C0-7D47B3D76D03}" type="datetimeFigureOut">
              <a:rPr lang="da-DK" smtClean="0"/>
              <a:t>31-10-2025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C6E02-7F06-42FA-A1A4-B44424A0AC27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84816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B6A8B-9D9D-46D3-91C0-7D47B3D76D03}" type="datetimeFigureOut">
              <a:rPr lang="da-DK" smtClean="0"/>
              <a:t>31-10-2025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C6E02-7F06-42FA-A1A4-B44424A0AC27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74433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ktangel 64">
            <a:extLst>
              <a:ext uri="{FF2B5EF4-FFF2-40B4-BE49-F238E27FC236}">
                <a16:creationId xmlns:a16="http://schemas.microsoft.com/office/drawing/2014/main" id="{BC58884F-F5AF-4C05-87E0-09AE8E81700D}"/>
              </a:ext>
            </a:extLst>
          </p:cNvPr>
          <p:cNvSpPr/>
          <p:nvPr/>
        </p:nvSpPr>
        <p:spPr>
          <a:xfrm>
            <a:off x="801795" y="202658"/>
            <a:ext cx="10187814" cy="587441"/>
          </a:xfrm>
          <a:prstGeom prst="rect">
            <a:avLst/>
          </a:prstGeom>
          <a:solidFill>
            <a:schemeClr val="bg2"/>
          </a:solidFill>
        </p:spPr>
        <p:txBody>
          <a:bodyPr wrap="square" lIns="108000" tIns="108000" rIns="108000" bIns="108000" anchor="ctr">
            <a:spAutoFit/>
          </a:bodyPr>
          <a:lstStyle/>
          <a:p>
            <a:pPr algn="ctr" eaLnBrk="1" hangingPunct="1"/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Centerledelse</a:t>
            </a:r>
          </a:p>
          <a:p>
            <a:pPr algn="ctr"/>
            <a:r>
              <a:rPr lang="da-DK" altLang="da-DK" sz="800" dirty="0">
                <a:latin typeface="Arial" panose="020B0604020202020204" pitchFamily="34" charset="0"/>
                <a:cs typeface="Arial" panose="020B0604020202020204" pitchFamily="34" charset="0"/>
              </a:rPr>
              <a:t>Centerledelsen består af centerchef Marit Neve, chefsygeplejerske Henriette Vedel Nielsen, chefsygeplejerske Katrine Vendelbo Wille </a:t>
            </a:r>
            <a:br>
              <a:rPr lang="da-DK" altLang="da-DK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800" dirty="0">
                <a:latin typeface="Arial" panose="020B0604020202020204" pitchFamily="34" charset="0"/>
                <a:cs typeface="Arial" panose="020B0604020202020204" pitchFamily="34" charset="0"/>
              </a:rPr>
              <a:t>cheflæge Niclas Seierby, cheflæge Kasper Reff, cheflæge Bille Borck</a:t>
            </a:r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9A3DCFF7-A1B2-BC1C-6F91-E6FEDC8BB7DE}"/>
              </a:ext>
            </a:extLst>
          </p:cNvPr>
          <p:cNvSpPr/>
          <p:nvPr/>
        </p:nvSpPr>
        <p:spPr>
          <a:xfrm>
            <a:off x="801795" y="827046"/>
            <a:ext cx="5169081" cy="710552"/>
          </a:xfrm>
          <a:prstGeom prst="rect">
            <a:avLst/>
          </a:prstGeom>
          <a:solidFill>
            <a:srgbClr val="C1B9C7"/>
          </a:solidFill>
        </p:spPr>
        <p:txBody>
          <a:bodyPr wrap="square" lIns="108000" tIns="108000" rIns="108000" bIns="108000" anchor="ctr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Kvalitetsenheden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altLang="da-DK" sz="800" dirty="0">
                <a:latin typeface="Arial" panose="020B0604020202020204" pitchFamily="34" charset="0"/>
                <a:cs typeface="Arial" panose="020B0604020202020204" pitchFamily="34" charset="0"/>
              </a:rPr>
              <a:t>kvalitetschef Anne Sofie Mølbak Mathiesen Kvalitetssikring, udvikling, flowmaster og patientsikkerhed. Udvikling af fysioterapi- og ergoterapifunktionen. Del af Forskningsnetværk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a-DK" altLang="da-DK" sz="800" dirty="0">
              <a:cs typeface="Arial" panose="020B0604020202020204" pitchFamily="34" charset="0"/>
            </a:endParaRPr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247E19EE-C2BD-E631-4A82-D3575C9C3EDF}"/>
              </a:ext>
            </a:extLst>
          </p:cNvPr>
          <p:cNvSpPr/>
          <p:nvPr/>
        </p:nvSpPr>
        <p:spPr>
          <a:xfrm>
            <a:off x="802513" y="1574332"/>
            <a:ext cx="10187814" cy="587441"/>
          </a:xfrm>
          <a:prstGeom prst="rect">
            <a:avLst/>
          </a:prstGeom>
          <a:solidFill>
            <a:srgbClr val="DBF6F9"/>
          </a:solidFill>
        </p:spPr>
        <p:txBody>
          <a:bodyPr wrap="square" lIns="108000" tIns="108000" rIns="108000" bIns="108000" anchor="ctr">
            <a:spAutoFit/>
          </a:bodyPr>
          <a:lstStyle/>
          <a:p>
            <a:pPr algn="ctr" eaLnBrk="1" hangingPunct="1"/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Forskning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altLang="da-DK" sz="800" dirty="0">
                <a:latin typeface="Arial" panose="020B0604020202020204" pitchFamily="34" charset="0"/>
                <a:cs typeface="Arial" panose="020B0604020202020204" pitchFamily="34" charset="0"/>
              </a:rPr>
              <a:t>Professor Maj Vinberg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altLang="da-DK" sz="800" dirty="0">
                <a:latin typeface="Arial" panose="020B0604020202020204" pitchFamily="34" charset="0"/>
                <a:cs typeface="Arial" panose="020B0604020202020204" pitchFamily="34" charset="0"/>
              </a:rPr>
              <a:t>Forskningsnetværket: Affektive lidelser, selvmordsforebyggelse, selvskadeforebyggelse, recovery, MVU-forskning</a:t>
            </a:r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BDFF53E2-742F-B7E7-F37B-74E527305825}"/>
              </a:ext>
            </a:extLst>
          </p:cNvPr>
          <p:cNvSpPr/>
          <p:nvPr/>
        </p:nvSpPr>
        <p:spPr>
          <a:xfrm>
            <a:off x="6033593" y="888601"/>
            <a:ext cx="4950734" cy="587441"/>
          </a:xfrm>
          <a:prstGeom prst="rect">
            <a:avLst/>
          </a:prstGeom>
          <a:solidFill>
            <a:srgbClr val="C1B9C7"/>
          </a:solidFill>
        </p:spPr>
        <p:txBody>
          <a:bodyPr wrap="square" lIns="108000" tIns="108000" rIns="108000" bIns="1080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Administration </a:t>
            </a:r>
          </a:p>
          <a:p>
            <a:pPr algn="ctr">
              <a:spcBef>
                <a:spcPct val="0"/>
              </a:spcBef>
            </a:pPr>
            <a:r>
              <a:rPr lang="da-DK" altLang="da-DK" sz="800" dirty="0">
                <a:latin typeface="Arial" panose="020B0604020202020204" pitchFamily="34" charset="0"/>
                <a:cs typeface="Arial" panose="020B0604020202020204" pitchFamily="34" charset="0"/>
              </a:rPr>
              <a:t>Ledelsessekretariat, lægesekretærer, vagtplanlægning læger, HR, økonomi, kommunikation, arbejdsmiljø, driftskoordination</a:t>
            </a:r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60A658EE-FE8A-BF4D-A26D-235F2F64E20C}"/>
              </a:ext>
            </a:extLst>
          </p:cNvPr>
          <p:cNvSpPr/>
          <p:nvPr/>
        </p:nvSpPr>
        <p:spPr>
          <a:xfrm>
            <a:off x="801795" y="3243661"/>
            <a:ext cx="10182532" cy="1449216"/>
          </a:xfrm>
          <a:prstGeom prst="rect">
            <a:avLst/>
          </a:prstGeom>
          <a:solidFill>
            <a:schemeClr val="bg2"/>
          </a:solidFill>
        </p:spPr>
        <p:txBody>
          <a:bodyPr wrap="square" lIns="108000" tIns="108000" rIns="108000" bIns="108000" anchor="ctr">
            <a:spAutoFit/>
          </a:bodyPr>
          <a:lstStyle/>
          <a:p>
            <a:pPr eaLnBrk="1" hangingPunct="1"/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		Chefsygeplejerske Henriette Vedel Nielsen				</a:t>
            </a:r>
          </a:p>
          <a:p>
            <a:pPr algn="ctr" eaLnBrk="1" hangingPunct="1"/>
            <a:endParaRPr lang="da-DK" altLang="da-DK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da-DK" altLang="da-DK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Cheflæge</a:t>
            </a:r>
          </a:p>
          <a:p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(Bille Borck) </a:t>
            </a:r>
          </a:p>
          <a:p>
            <a:pPr algn="ctr" eaLnBrk="1" hangingPunct="1"/>
            <a:endParaRPr lang="da-DK" altLang="da-DK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da-DK" altLang="da-DK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da-DK" altLang="da-DK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da-DK" altLang="da-DK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da-DK" altLang="da-DK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13E61FB7-A9B5-4B1C-AE63-0EC4B14C5F14}"/>
              </a:ext>
            </a:extLst>
          </p:cNvPr>
          <p:cNvSpPr/>
          <p:nvPr/>
        </p:nvSpPr>
        <p:spPr>
          <a:xfrm>
            <a:off x="1717897" y="3568474"/>
            <a:ext cx="1358203" cy="5030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/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Psykiatrisk Ambulatorium 5241</a:t>
            </a:r>
          </a:p>
          <a:p>
            <a:pPr algn="ctr"/>
            <a:endParaRPr lang="da-DK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DEA841FF-01CD-AC6D-B12E-1C62A9553497}"/>
              </a:ext>
            </a:extLst>
          </p:cNvPr>
          <p:cNvSpPr/>
          <p:nvPr/>
        </p:nvSpPr>
        <p:spPr>
          <a:xfrm>
            <a:off x="798962" y="2208906"/>
            <a:ext cx="10185365" cy="5651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36000" tIns="36000" rIns="36000" bIns="36000" anchor="ctr" anchorCtr="0">
            <a:spAutoFit/>
          </a:bodyPr>
          <a:lstStyle/>
          <a:p>
            <a:pPr algn="ctr" eaLnBrk="1" hangingPunct="1"/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Ledelse af tværgående funktioner</a:t>
            </a:r>
          </a:p>
          <a:p>
            <a:pPr algn="ctr">
              <a:spcBef>
                <a:spcPct val="0"/>
              </a:spcBef>
              <a:buNone/>
            </a:pPr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Specialpsykologer </a:t>
            </a:r>
            <a:r>
              <a:rPr lang="da-DK" altLang="da-DK" sz="800" dirty="0">
                <a:latin typeface="Arial" panose="020B0604020202020204" pitchFamily="34" charset="0"/>
                <a:cs typeface="Arial" panose="020B0604020202020204" pitchFamily="34" charset="0"/>
              </a:rPr>
              <a:t>(samt faglig ledelse af hele psykologgruppen) – Konst. Chefpsykolog Sarah Krarup Larsen</a:t>
            </a:r>
          </a:p>
          <a:p>
            <a:pPr algn="ctr">
              <a:spcBef>
                <a:spcPct val="0"/>
              </a:spcBef>
              <a:buNone/>
            </a:pPr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Socialrådgivere </a:t>
            </a:r>
            <a:r>
              <a:rPr lang="da-DK" altLang="da-DK" sz="800" dirty="0">
                <a:latin typeface="Arial" panose="020B0604020202020204" pitchFamily="34" charset="0"/>
                <a:cs typeface="Arial" panose="020B0604020202020204" pitchFamily="34" charset="0"/>
              </a:rPr>
              <a:t>– Ledende socialrådgiver Mie Albrektsen</a:t>
            </a:r>
          </a:p>
          <a:p>
            <a:pPr algn="ctr">
              <a:spcBef>
                <a:spcPct val="0"/>
              </a:spcBef>
              <a:buNone/>
            </a:pPr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Lægesekretærer </a:t>
            </a:r>
            <a:r>
              <a:rPr lang="da-DK" altLang="da-DK" sz="8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altLang="da-DK" sz="800" dirty="0">
                <a:latin typeface="Arial" panose="020B0604020202020204" pitchFamily="34" charset="0"/>
                <a:cs typeface="Arial" panose="020B0604020202020204" pitchFamily="34" charset="0"/>
              </a:rPr>
              <a:t>Ledende lægesekretær Tina Hiort (Hillerød og Frederikssund) samt ledende lægesekretær Charlotte Lind (Helsingør)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101B5C2D-EF87-C0D2-3919-448CA208B39A}"/>
              </a:ext>
            </a:extLst>
          </p:cNvPr>
          <p:cNvSpPr/>
          <p:nvPr/>
        </p:nvSpPr>
        <p:spPr>
          <a:xfrm>
            <a:off x="801795" y="4744148"/>
            <a:ext cx="10182533" cy="95677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lIns="108000" tIns="108000" rIns="108000" bIns="108000" anchor="ctr">
            <a:spAutoFit/>
          </a:bodyPr>
          <a:lstStyle/>
          <a:p>
            <a:pPr eaLnBrk="1" hangingPunct="1"/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		 Chefsygeplejerske Katrine Vendelbo Wille</a:t>
            </a:r>
          </a:p>
          <a:p>
            <a:pPr algn="ctr" eaLnBrk="1" hangingPunct="1"/>
            <a:endParaRPr lang="da-DK" altLang="da-DK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Cheflæge </a:t>
            </a:r>
          </a:p>
          <a:p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Kasper Reff</a:t>
            </a:r>
          </a:p>
          <a:p>
            <a:pPr algn="ctr" eaLnBrk="1" hangingPunct="1"/>
            <a:endParaRPr lang="da-DK" altLang="da-DK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da-DK" altLang="da-DK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27AEC1EB-0765-455C-CA32-179E62699569}"/>
              </a:ext>
            </a:extLst>
          </p:cNvPr>
          <p:cNvSpPr/>
          <p:nvPr/>
        </p:nvSpPr>
        <p:spPr>
          <a:xfrm>
            <a:off x="801795" y="5732755"/>
            <a:ext cx="10182534" cy="956773"/>
          </a:xfrm>
          <a:prstGeom prst="rect">
            <a:avLst/>
          </a:prstGeom>
          <a:solidFill>
            <a:schemeClr val="bg2"/>
          </a:solidFill>
        </p:spPr>
        <p:txBody>
          <a:bodyPr wrap="square" lIns="108000" tIns="108000" rIns="108000" bIns="108000" anchor="ctr">
            <a:spAutoFit/>
          </a:bodyPr>
          <a:lstStyle/>
          <a:p>
            <a:pPr eaLnBrk="1" hangingPunct="1"/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		 Chefsygeplejerske Katrine Vendelbo Wille</a:t>
            </a:r>
          </a:p>
          <a:p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Cheflæge</a:t>
            </a:r>
          </a:p>
          <a:p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Niclas Seierby</a:t>
            </a:r>
          </a:p>
          <a:p>
            <a:pPr eaLnBrk="1" hangingPunct="1"/>
            <a:endParaRPr lang="da-DK" altLang="da-DK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da-DK" altLang="da-DK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a-DK" altLang="da-DK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22CCF3A-E5F4-FFFC-C3FB-4D13BCEA652C}"/>
              </a:ext>
            </a:extLst>
          </p:cNvPr>
          <p:cNvSpPr/>
          <p:nvPr/>
        </p:nvSpPr>
        <p:spPr>
          <a:xfrm>
            <a:off x="794757" y="2827954"/>
            <a:ext cx="10189570" cy="341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108000" tIns="108000" rIns="108000" bIns="108000" anchor="ctr">
            <a:spAutoFit/>
          </a:bodyPr>
          <a:lstStyle/>
          <a:p>
            <a:pPr algn="ctr"/>
            <a:r>
              <a:rPr lang="da-DK" altLang="da-DK" sz="800" b="1" dirty="0">
                <a:latin typeface="Arial" panose="020B0604020202020204" pitchFamily="34" charset="0"/>
                <a:cs typeface="Arial" panose="020B0604020202020204" pitchFamily="34" charset="0"/>
              </a:rPr>
              <a:t>Kliniske undervisere </a:t>
            </a:r>
            <a:r>
              <a:rPr lang="da-DK" altLang="da-DK" sz="800" dirty="0">
                <a:latin typeface="Arial" panose="020B0604020202020204" pitchFamily="34" charset="0"/>
                <a:cs typeface="Arial" panose="020B0604020202020204" pitchFamily="34" charset="0"/>
              </a:rPr>
              <a:t>(studerende og elever) – Klinisk uddannelsesansvarlig Solveig Abrahamsen </a:t>
            </a:r>
            <a:endParaRPr lang="da-DK" altLang="da-DK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58E64A0E-0750-9E71-BE9E-56E366D32D28}"/>
              </a:ext>
            </a:extLst>
          </p:cNvPr>
          <p:cNvSpPr/>
          <p:nvPr/>
        </p:nvSpPr>
        <p:spPr>
          <a:xfrm>
            <a:off x="1717897" y="4120105"/>
            <a:ext cx="1341979" cy="5030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/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Psykiatrisk Ambulatorium 2025, KAG Bipolar</a:t>
            </a:r>
          </a:p>
          <a:p>
            <a:pPr algn="ctr"/>
            <a:endParaRPr lang="da-DK" sz="900" dirty="0">
              <a:solidFill>
                <a:schemeClr val="tx1"/>
              </a:solidFill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4AB93EF6-8C2A-DB8D-FD3D-6B2219675DB4}"/>
              </a:ext>
            </a:extLst>
          </p:cNvPr>
          <p:cNvSpPr/>
          <p:nvPr/>
        </p:nvSpPr>
        <p:spPr>
          <a:xfrm>
            <a:off x="3157106" y="3568566"/>
            <a:ext cx="1341979" cy="5030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/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None/>
              <a:defRPr/>
            </a:pPr>
            <a:endParaRPr lang="da-DK" alt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Psykiatrisk Ambulatorium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2723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da-DK" altLang="da-DK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a-DK" sz="800" dirty="0">
              <a:solidFill>
                <a:schemeClr val="tx1"/>
              </a:solidFill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67C62011-1ECD-68F8-2050-D910A8A6C3AC}"/>
              </a:ext>
            </a:extLst>
          </p:cNvPr>
          <p:cNvSpPr/>
          <p:nvPr/>
        </p:nvSpPr>
        <p:spPr>
          <a:xfrm>
            <a:off x="3146226" y="4115203"/>
            <a:ext cx="1341979" cy="5030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/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Psykiatrisk Ambulatorium 2622, OPUS</a:t>
            </a:r>
            <a:endParaRPr lang="da-DK" altLang="da-DK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a-DK" sz="900" dirty="0">
              <a:solidFill>
                <a:schemeClr val="tx1"/>
              </a:solidFill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D71FB31C-31AF-2168-5769-DCECB88F555E}"/>
              </a:ext>
            </a:extLst>
          </p:cNvPr>
          <p:cNvSpPr/>
          <p:nvPr/>
        </p:nvSpPr>
        <p:spPr>
          <a:xfrm>
            <a:off x="6028946" y="3568474"/>
            <a:ext cx="1341979" cy="5030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/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Psykiatrisk Ambulatorium 2022, KAG Psykoterapi</a:t>
            </a:r>
            <a:endParaRPr lang="da-DK" alt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6FA2A7E-B262-B033-F72B-D7EB3082295C}"/>
              </a:ext>
            </a:extLst>
          </p:cNvPr>
          <p:cNvSpPr/>
          <p:nvPr/>
        </p:nvSpPr>
        <p:spPr>
          <a:xfrm>
            <a:off x="4586525" y="4116297"/>
            <a:ext cx="1341979" cy="5030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/>
            <a:endParaRPr lang="da-DK" sz="900" b="1" dirty="0">
              <a:solidFill>
                <a:schemeClr val="tx1"/>
              </a:solidFill>
            </a:endParaRPr>
          </a:p>
          <a:p>
            <a:pPr algn="ctr" eaLnBrk="1" hangingPunct="1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Ældrepsykiatrisk</a:t>
            </a:r>
          </a:p>
          <a:p>
            <a:pPr algn="ctr" eaLnBrk="1" hangingPunct="1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Ambulatorium 2021</a:t>
            </a:r>
          </a:p>
          <a:p>
            <a:pPr algn="ctr"/>
            <a:endParaRPr lang="da-DK" sz="900" dirty="0">
              <a:solidFill>
                <a:schemeClr val="tx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C68E4865-E44B-E9FC-781B-5F7981AA468C}"/>
              </a:ext>
            </a:extLst>
          </p:cNvPr>
          <p:cNvSpPr/>
          <p:nvPr/>
        </p:nvSpPr>
        <p:spPr>
          <a:xfrm>
            <a:off x="6022717" y="4120255"/>
            <a:ext cx="1341979" cy="5030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>
              <a:defRPr/>
            </a:pP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Regionsfunktion for affektive lidelser</a:t>
            </a:r>
          </a:p>
          <a:p>
            <a:pPr algn="ctr"/>
            <a:endParaRPr lang="da-DK" sz="900" dirty="0">
              <a:solidFill>
                <a:schemeClr val="tx1"/>
              </a:solidFill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060EF21A-7069-5F80-0052-9DD5185BA440}"/>
              </a:ext>
            </a:extLst>
          </p:cNvPr>
          <p:cNvSpPr/>
          <p:nvPr/>
        </p:nvSpPr>
        <p:spPr>
          <a:xfrm>
            <a:off x="3693617" y="5064019"/>
            <a:ext cx="1080024" cy="5030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 eaLnBrk="1" hangingPunct="1">
              <a:defRPr/>
            </a:pP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Alment afsnit 2711</a:t>
            </a:r>
          </a:p>
          <a:p>
            <a:pPr algn="ctr" eaLnBrk="1" hangingPunct="1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senge</a:t>
            </a:r>
          </a:p>
          <a:p>
            <a:pPr algn="ctr" eaLnBrk="1" hangingPunct="1">
              <a:defRPr/>
            </a:pP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00F5A80-D0AE-EC5C-89EE-EAC71294F84F}"/>
              </a:ext>
            </a:extLst>
          </p:cNvPr>
          <p:cNvSpPr/>
          <p:nvPr/>
        </p:nvSpPr>
        <p:spPr>
          <a:xfrm>
            <a:off x="4872779" y="5064189"/>
            <a:ext cx="1080024" cy="49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 eaLnBrk="1" hangingPunct="1">
              <a:defRPr/>
            </a:pP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Alment afsnit 2712</a:t>
            </a:r>
          </a:p>
          <a:p>
            <a:pPr algn="ctr" eaLnBrk="1" hangingPunct="1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senge</a:t>
            </a:r>
          </a:p>
          <a:p>
            <a:pPr algn="ctr" eaLnBrk="1" hangingPunct="1">
              <a:defRPr/>
            </a:pP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B79E2CF8-6029-3F0D-EAA1-4BA30A7EA2CD}"/>
              </a:ext>
            </a:extLst>
          </p:cNvPr>
          <p:cNvSpPr/>
          <p:nvPr/>
        </p:nvSpPr>
        <p:spPr>
          <a:xfrm>
            <a:off x="6051942" y="5062283"/>
            <a:ext cx="1080024" cy="5030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 eaLnBrk="1" hangingPunct="1">
              <a:defRPr/>
            </a:pP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Alment afsnit 2713</a:t>
            </a:r>
          </a:p>
          <a:p>
            <a:pPr algn="ctr" eaLnBrk="1" hangingPunct="1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senge</a:t>
            </a:r>
          </a:p>
          <a:p>
            <a:pPr algn="ctr" eaLnBrk="1" hangingPunct="1">
              <a:defRPr/>
            </a:pP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A5EF533-8F5F-A3D7-E436-658F78DD2C3E}"/>
              </a:ext>
            </a:extLst>
          </p:cNvPr>
          <p:cNvSpPr/>
          <p:nvPr/>
        </p:nvSpPr>
        <p:spPr>
          <a:xfrm>
            <a:off x="8595143" y="5064019"/>
            <a:ext cx="1080024" cy="4983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da-DK" alt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Alment afsnit 2421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senge </a:t>
            </a:r>
            <a:b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Udredning yngre voksne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da-DK" alt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9122176C-F67E-F15C-EE49-6D6BFCEB437E}"/>
              </a:ext>
            </a:extLst>
          </p:cNvPr>
          <p:cNvSpPr/>
          <p:nvPr/>
        </p:nvSpPr>
        <p:spPr>
          <a:xfrm>
            <a:off x="7237743" y="5066285"/>
            <a:ext cx="1258262" cy="5030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 eaLnBrk="1" hangingPunct="1">
              <a:defRPr/>
            </a:pP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Alment afsnit 2221</a:t>
            </a:r>
          </a:p>
          <a:p>
            <a:pPr algn="ctr" eaLnBrk="1" hangingPunct="1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13+3 senge med patientstyrede indlæggelser</a:t>
            </a:r>
          </a:p>
          <a:p>
            <a:pPr algn="ctr" eaLnBrk="1" hangingPunct="1">
              <a:defRPr/>
            </a:pP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2D94520-8A31-9F12-594F-7908F2C2B5C7}"/>
              </a:ext>
            </a:extLst>
          </p:cNvPr>
          <p:cNvSpPr/>
          <p:nvPr/>
        </p:nvSpPr>
        <p:spPr>
          <a:xfrm>
            <a:off x="9774305" y="5066285"/>
            <a:ext cx="1080024" cy="5030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da-DK" alt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Ældrepsykiatrisk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afsnit 2222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senge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a-DK" altLang="da-DK" sz="8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1B090FE-8970-C39B-F1AD-1E29E9DBE3B6}"/>
              </a:ext>
            </a:extLst>
          </p:cNvPr>
          <p:cNvSpPr/>
          <p:nvPr/>
        </p:nvSpPr>
        <p:spPr>
          <a:xfrm>
            <a:off x="1901170" y="5066063"/>
            <a:ext cx="1693309" cy="4983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Afsnit 2122</a:t>
            </a:r>
          </a:p>
          <a:p>
            <a:pPr algn="ctr">
              <a:spcBef>
                <a:spcPct val="0"/>
              </a:spcBef>
            </a:pP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Skadestue, Åben akutmodtagelse 9 senge, ECT, </a:t>
            </a: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Akutteam, </a:t>
            </a: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Tilsyn</a:t>
            </a: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5DCD0A8-04D6-C5ED-55FF-32A699977261}"/>
              </a:ext>
            </a:extLst>
          </p:cNvPr>
          <p:cNvSpPr/>
          <p:nvPr/>
        </p:nvSpPr>
        <p:spPr>
          <a:xfrm>
            <a:off x="1901171" y="6052917"/>
            <a:ext cx="1129690" cy="5058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da-DK" altLang="da-DK" sz="10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a-DK" altLang="da-DK" sz="10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a-DK" altLang="da-DK" sz="10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Afsnit 2121, Lukket akutmodtagelse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senge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a-DK" altLang="da-DK" sz="10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a-DK" altLang="da-DK" sz="10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a-DK" altLang="da-DK" sz="1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0" name="Pil: venstre-højre 19">
            <a:extLst>
              <a:ext uri="{FF2B5EF4-FFF2-40B4-BE49-F238E27FC236}">
                <a16:creationId xmlns:a16="http://schemas.microsoft.com/office/drawing/2014/main" id="{FDF47017-3F00-3B85-45D5-F8E2306C2EAE}"/>
              </a:ext>
            </a:extLst>
          </p:cNvPr>
          <p:cNvSpPr/>
          <p:nvPr/>
        </p:nvSpPr>
        <p:spPr>
          <a:xfrm rot="5400000">
            <a:off x="1439218" y="5685263"/>
            <a:ext cx="901992" cy="201300"/>
          </a:xfrm>
          <a:prstGeom prst="left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Akutmodtagelse</a:t>
            </a:r>
            <a:endParaRPr lang="da-DK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16C53F90-9CEC-2CAC-C21F-CCAA5AC4A5FF}"/>
              </a:ext>
            </a:extLst>
          </p:cNvPr>
          <p:cNvSpPr/>
          <p:nvPr/>
        </p:nvSpPr>
        <p:spPr>
          <a:xfrm>
            <a:off x="3130511" y="6062923"/>
            <a:ext cx="964537" cy="49584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 eaLnBrk="1" hangingPunct="1">
              <a:defRPr/>
            </a:pP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Intensivt afsnit 2320</a:t>
            </a:r>
          </a:p>
          <a:p>
            <a:pPr algn="ctr" eaLnBrk="1" hangingPunct="1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senge</a:t>
            </a:r>
          </a:p>
          <a:p>
            <a:pPr algn="ctr" eaLnBrk="1" hangingPunct="1">
              <a:defRPr/>
            </a:pP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E656CF46-AE06-A70F-1225-67EF43E06AD0}"/>
              </a:ext>
            </a:extLst>
          </p:cNvPr>
          <p:cNvSpPr/>
          <p:nvPr/>
        </p:nvSpPr>
        <p:spPr>
          <a:xfrm>
            <a:off x="4161083" y="6052917"/>
            <a:ext cx="964537" cy="51259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 eaLnBrk="1" hangingPunct="1">
              <a:defRPr/>
            </a:pP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Intensivt afsnit 2422</a:t>
            </a:r>
          </a:p>
          <a:p>
            <a:pPr algn="ctr" eaLnBrk="1" hangingPunct="1">
              <a:defRPr/>
            </a:pPr>
            <a:r>
              <a:rPr 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senge</a:t>
            </a:r>
          </a:p>
          <a:p>
            <a:pPr algn="ctr" eaLnBrk="1" hangingPunct="1">
              <a:defRPr/>
            </a:pPr>
            <a:endParaRPr lang="da-DK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270B0975-A5B0-088A-47A7-FE9C3A6768CA}"/>
              </a:ext>
            </a:extLst>
          </p:cNvPr>
          <p:cNvSpPr txBox="1">
            <a:spLocks noChangeArrowheads="1"/>
          </p:cNvSpPr>
          <p:nvPr/>
        </p:nvSpPr>
        <p:spPr>
          <a:xfrm rot="16200000">
            <a:off x="-3235625" y="2882088"/>
            <a:ext cx="7210429" cy="543789"/>
          </a:xfrm>
          <a:prstGeom prst="rect">
            <a:avLst/>
          </a:prstGeom>
          <a:ln w="3175"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altLang="da-DK" sz="3200" b="1">
                <a:latin typeface="Arial" panose="020B0604020202020204" pitchFamily="34" charset="0"/>
                <a:cs typeface="Arial" panose="020B0604020202020204" pitchFamily="34" charset="0"/>
              </a:rPr>
              <a:t>Psykiatrisk </a:t>
            </a:r>
            <a:r>
              <a:rPr lang="da-DK" altLang="da-DK" sz="3600" b="1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da-DK" altLang="da-DK" sz="3200" b="1">
                <a:latin typeface="Arial" panose="020B0604020202020204" pitchFamily="34" charset="0"/>
                <a:cs typeface="Arial" panose="020B0604020202020204" pitchFamily="34" charset="0"/>
              </a:rPr>
              <a:t> Nordsjælland</a:t>
            </a:r>
            <a:endParaRPr lang="da-DK" altLang="da-DK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117">
            <a:extLst>
              <a:ext uri="{FF2B5EF4-FFF2-40B4-BE49-F238E27FC236}">
                <a16:creationId xmlns:a16="http://schemas.microsoft.com/office/drawing/2014/main" id="{7F598AAA-FB60-8FFF-93F0-A69940295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23653" y="4052033"/>
            <a:ext cx="141234" cy="1423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da-DK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118">
            <a:extLst>
              <a:ext uri="{FF2B5EF4-FFF2-40B4-BE49-F238E27FC236}">
                <a16:creationId xmlns:a16="http://schemas.microsoft.com/office/drawing/2014/main" id="{8DD05FFD-B673-68FE-0E20-720F95F24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25140" y="5034606"/>
            <a:ext cx="141234" cy="1423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9pPr>
          </a:lstStyle>
          <a:p>
            <a:pPr eaLnBrk="1" hangingPunct="1">
              <a:defRPr/>
            </a:pPr>
            <a:endParaRPr lang="da-DK" altLang="da-DK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119">
            <a:extLst>
              <a:ext uri="{FF2B5EF4-FFF2-40B4-BE49-F238E27FC236}">
                <a16:creationId xmlns:a16="http://schemas.microsoft.com/office/drawing/2014/main" id="{6AFDF2BC-7EBD-CB8C-9E3A-21A331C03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8119" y="4373669"/>
            <a:ext cx="141234" cy="1423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da-DK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120">
            <a:extLst>
              <a:ext uri="{FF2B5EF4-FFF2-40B4-BE49-F238E27FC236}">
                <a16:creationId xmlns:a16="http://schemas.microsoft.com/office/drawing/2014/main" id="{1C635F78-C0BD-930B-40E9-B7C6F5878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24126" y="5963843"/>
            <a:ext cx="141234" cy="142356"/>
          </a:xfrm>
          <a:prstGeom prst="rect">
            <a:avLst/>
          </a:prstGeom>
          <a:solidFill>
            <a:srgbClr val="DBF6F9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da-DK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122">
            <a:extLst>
              <a:ext uri="{FF2B5EF4-FFF2-40B4-BE49-F238E27FC236}">
                <a16:creationId xmlns:a16="http://schemas.microsoft.com/office/drawing/2014/main" id="{1808C78D-B791-11E8-B6B4-02D4F9AC6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22194" y="4701514"/>
            <a:ext cx="141234" cy="1423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da-DK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123">
            <a:extLst>
              <a:ext uri="{FF2B5EF4-FFF2-40B4-BE49-F238E27FC236}">
                <a16:creationId xmlns:a16="http://schemas.microsoft.com/office/drawing/2014/main" id="{4CEAAA58-F9C2-DB90-E042-9BFAE6A2C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21586" y="3729959"/>
            <a:ext cx="141234" cy="14235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da-DK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 124">
            <a:extLst>
              <a:ext uri="{FF2B5EF4-FFF2-40B4-BE49-F238E27FC236}">
                <a16:creationId xmlns:a16="http://schemas.microsoft.com/office/drawing/2014/main" id="{E0390870-DC91-FFD9-42C0-B80A6E267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30860" y="5639104"/>
            <a:ext cx="141234" cy="142356"/>
          </a:xfrm>
          <a:prstGeom prst="rect">
            <a:avLst/>
          </a:prstGeom>
          <a:solidFill>
            <a:srgbClr val="C1B9C7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a-DK" altLang="da-DK" sz="800">
              <a:cs typeface="Arial" panose="020B0604020202020204" pitchFamily="34" charset="0"/>
            </a:endParaRPr>
          </a:p>
        </p:txBody>
      </p:sp>
      <p:sp>
        <p:nvSpPr>
          <p:cNvPr id="50" name="Text Box 128">
            <a:extLst>
              <a:ext uri="{FF2B5EF4-FFF2-40B4-BE49-F238E27FC236}">
                <a16:creationId xmlns:a16="http://schemas.microsoft.com/office/drawing/2014/main" id="{D989964C-022C-D9CB-F575-5EB8C3738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95195" y="4986202"/>
            <a:ext cx="73101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a-DK" altLang="da-DK" sz="700" dirty="0">
                <a:cs typeface="Arial" panose="020B0604020202020204" pitchFamily="34" charset="0"/>
              </a:rPr>
              <a:t>Almene døgnafsnit</a:t>
            </a:r>
          </a:p>
        </p:txBody>
      </p:sp>
      <p:sp>
        <p:nvSpPr>
          <p:cNvPr id="51" name="Text Box 130">
            <a:extLst>
              <a:ext uri="{FF2B5EF4-FFF2-40B4-BE49-F238E27FC236}">
                <a16:creationId xmlns:a16="http://schemas.microsoft.com/office/drawing/2014/main" id="{552F5659-7E9D-1277-6409-B4CE2529B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95195" y="4646639"/>
            <a:ext cx="77504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a-DK" altLang="da-DK" sz="700" dirty="0">
                <a:cs typeface="Arial" panose="020B0604020202020204" pitchFamily="34" charset="0"/>
              </a:rPr>
              <a:t>Intensive døgnafsnit</a:t>
            </a:r>
          </a:p>
        </p:txBody>
      </p:sp>
      <p:sp>
        <p:nvSpPr>
          <p:cNvPr id="52" name="Text Box 133">
            <a:extLst>
              <a:ext uri="{FF2B5EF4-FFF2-40B4-BE49-F238E27FC236}">
                <a16:creationId xmlns:a16="http://schemas.microsoft.com/office/drawing/2014/main" id="{C7B86D62-B6CA-C726-5FB4-D3E42754A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46245" y="4011017"/>
            <a:ext cx="7838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a-DK" altLang="da-DK" sz="700" dirty="0">
                <a:cs typeface="Arial" panose="020B0604020202020204" pitchFamily="34" charset="0"/>
              </a:rPr>
              <a:t> Øvrige ambulatorier</a:t>
            </a:r>
          </a:p>
        </p:txBody>
      </p:sp>
      <p:sp>
        <p:nvSpPr>
          <p:cNvPr id="53" name="Text Box 136">
            <a:extLst>
              <a:ext uri="{FF2B5EF4-FFF2-40B4-BE49-F238E27FC236}">
                <a16:creationId xmlns:a16="http://schemas.microsoft.com/office/drawing/2014/main" id="{AC3DF3BA-28FD-C1EC-3274-BC6398E74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68885" y="3693207"/>
            <a:ext cx="73856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a-DK" altLang="da-DK" sz="700" dirty="0">
                <a:cs typeface="Arial" panose="020B0604020202020204" pitchFamily="34" charset="0"/>
              </a:rPr>
              <a:t>FACT ambulatorier</a:t>
            </a:r>
          </a:p>
        </p:txBody>
      </p:sp>
      <p:sp>
        <p:nvSpPr>
          <p:cNvPr id="54" name="Text Box 138">
            <a:extLst>
              <a:ext uri="{FF2B5EF4-FFF2-40B4-BE49-F238E27FC236}">
                <a16:creationId xmlns:a16="http://schemas.microsoft.com/office/drawing/2014/main" id="{E1F24050-A172-62DD-647F-33E7F1547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04126" y="5938554"/>
            <a:ext cx="72963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a-DK" altLang="da-DK" sz="700" dirty="0">
                <a:cs typeface="Arial" panose="020B0604020202020204" pitchFamily="34" charset="0"/>
              </a:rPr>
              <a:t>Forskning</a:t>
            </a:r>
          </a:p>
        </p:txBody>
      </p:sp>
      <p:sp>
        <p:nvSpPr>
          <p:cNvPr id="55" name="Text Box 139">
            <a:extLst>
              <a:ext uri="{FF2B5EF4-FFF2-40B4-BE49-F238E27FC236}">
                <a16:creationId xmlns:a16="http://schemas.microsoft.com/office/drawing/2014/main" id="{FF5024F2-BE2D-5019-974A-4896B4F52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95195" y="4353009"/>
            <a:ext cx="1169987" cy="20005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a-DK" altLang="da-DK" sz="700" dirty="0">
                <a:cs typeface="Arial" panose="020B0604020202020204" pitchFamily="34" charset="0"/>
              </a:rPr>
              <a:t>Akutmodtagelse</a:t>
            </a:r>
          </a:p>
        </p:txBody>
      </p:sp>
      <p:sp>
        <p:nvSpPr>
          <p:cNvPr id="56" name="Tekstboks 1">
            <a:extLst>
              <a:ext uri="{FF2B5EF4-FFF2-40B4-BE49-F238E27FC236}">
                <a16:creationId xmlns:a16="http://schemas.microsoft.com/office/drawing/2014/main" id="{2696C9C4-ABBF-CCFD-BE31-077410FBA6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0860" y="5602988"/>
            <a:ext cx="39840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a-DK" altLang="da-DK" sz="700" dirty="0">
                <a:cs typeface="Arial" panose="020B0604020202020204" pitchFamily="34" charset="0"/>
              </a:rPr>
              <a:t>Stab</a:t>
            </a:r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D1C3C22-8949-E194-932E-D9CB9ABD4EE0}"/>
              </a:ext>
            </a:extLst>
          </p:cNvPr>
          <p:cNvSpPr/>
          <p:nvPr/>
        </p:nvSpPr>
        <p:spPr>
          <a:xfrm>
            <a:off x="11121586" y="5360056"/>
            <a:ext cx="141234" cy="1423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58FE91AA-D100-7EBE-89FB-3E6922A73C18}"/>
              </a:ext>
            </a:extLst>
          </p:cNvPr>
          <p:cNvSpPr/>
          <p:nvPr/>
        </p:nvSpPr>
        <p:spPr>
          <a:xfrm>
            <a:off x="11295195" y="5332908"/>
            <a:ext cx="896805" cy="234296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Specialafsnit for </a:t>
            </a:r>
            <a:br>
              <a:rPr lang="da-DK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almen døgn</a:t>
            </a:r>
          </a:p>
        </p:txBody>
      </p:sp>
      <p:sp>
        <p:nvSpPr>
          <p:cNvPr id="61" name="Text Box 138">
            <a:extLst>
              <a:ext uri="{FF2B5EF4-FFF2-40B4-BE49-F238E27FC236}">
                <a16:creationId xmlns:a16="http://schemas.microsoft.com/office/drawing/2014/main" id="{07445841-F546-F930-DD2B-567F680FD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0860" y="6202826"/>
            <a:ext cx="729633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a-DK" altLang="da-DK" sz="700" dirty="0">
                <a:cs typeface="Arial" panose="020B0604020202020204" pitchFamily="34" charset="0"/>
              </a:rPr>
              <a:t>Ledelse af tværgående funktioner</a:t>
            </a:r>
          </a:p>
        </p:txBody>
      </p:sp>
      <p:sp>
        <p:nvSpPr>
          <p:cNvPr id="62" name="Rectangle 120">
            <a:extLst>
              <a:ext uri="{FF2B5EF4-FFF2-40B4-BE49-F238E27FC236}">
                <a16:creationId xmlns:a16="http://schemas.microsoft.com/office/drawing/2014/main" id="{E51F624F-DEFA-258F-78BE-830213AA6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25140" y="6275265"/>
            <a:ext cx="141234" cy="14235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da-DK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E35DD1ED-ECB8-D0E6-3740-DC600271B2DC}"/>
              </a:ext>
            </a:extLst>
          </p:cNvPr>
          <p:cNvSpPr/>
          <p:nvPr/>
        </p:nvSpPr>
        <p:spPr>
          <a:xfrm>
            <a:off x="4583923" y="3562427"/>
            <a:ext cx="1341979" cy="5030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spcCol="0" rtlCol="0" anchor="ctr"/>
          <a:lstStyle/>
          <a:p>
            <a:pPr algn="ctr"/>
            <a:r>
              <a:rPr lang="da-DK" altLang="da-DK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Botilbudsteam</a:t>
            </a:r>
            <a:endParaRPr lang="da-DK" sz="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97635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452223347562969"/>
</p:tagLst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illedobjekt" ma:contentTypeID="0x0101009148F5A04DDD49CBA7127AADA5FB792B00AADE34325A8B49CDA8BB4DB53328F214009748E68A27554B45A2A84EA0C3156B61" ma:contentTypeVersion="9" ma:contentTypeDescription="Overfør et billede." ma:contentTypeScope="" ma:versionID="9ec0e2420b6b0f098696c637b2c5e037">
  <xsd:schema xmlns:xsd="http://www.w3.org/2001/XMLSchema" xmlns:xs="http://www.w3.org/2001/XMLSchema" xmlns:p="http://schemas.microsoft.com/office/2006/metadata/properties" xmlns:ns1="http://schemas.microsoft.com/sharepoint/v3" xmlns:ns2="AB1BBEE8-8F8B-4D9F-A880-4D980BAB9750" xmlns:ns3="http://schemas.microsoft.com/sharepoint/v3/fields" xmlns:ns4="49de3d33-79e6-4de7-961a-a8fe87798bc1" xmlns:ns5="ab1bbee8-8f8b-4d9f-a880-4d980bab9750" targetNamespace="http://schemas.microsoft.com/office/2006/metadata/properties" ma:root="true" ma:fieldsID="96ad58009450a6e46481f10f2aaf11b6" ns1:_="" ns2:_="" ns3:_="" ns4:_="" ns5:_="">
    <xsd:import namespace="http://schemas.microsoft.com/sharepoint/v3"/>
    <xsd:import namespace="AB1BBEE8-8F8B-4D9F-A880-4D980BAB9750"/>
    <xsd:import namespace="http://schemas.microsoft.com/sharepoint/v3/fields"/>
    <xsd:import namespace="49de3d33-79e6-4de7-961a-a8fe87798bc1"/>
    <xsd:import namespace="ab1bbee8-8f8b-4d9f-a880-4d980bab9750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4:j9ba41cabcc24532a214642c53cf62f7" minOccurs="0"/>
                <xsd:element ref="ns4:TaxCatchAll" minOccurs="0"/>
                <xsd:element ref="ns4:TaxCatchAllLabel" minOccurs="0"/>
                <xsd:element ref="ns4:e28c7463b32d45989454826cac66cff3" minOccurs="0"/>
                <xsd:element ref="ns4:a9b2b2d6f7d84659be3f2b28cdbf7ee9" minOccurs="0"/>
                <xsd:element ref="ns4:o6564bee6c7d4548861aa30656a9bb05" minOccurs="0"/>
                <xsd:element ref="ns5:RightsOfUse2"/>
                <xsd:element ref="ns4:_dlc_DocId" minOccurs="0"/>
                <xsd:element ref="ns4:_dlc_DocIdUrl" minOccurs="0"/>
                <xsd:element ref="ns4:_dlc_DocIdPersistId" minOccurs="0"/>
                <xsd:element ref="ns1:PublishingStartDate" minOccurs="0"/>
                <xsd:element ref="ns1:PublishingExpirationDate" minOccurs="0"/>
                <xsd:element ref="ns4:Samtykkenummer" minOccurs="0"/>
                <xsd:element ref="ns4:Samtykkenummer_x0020__x0028_EKSTRA_x0020_FELT_x0029_" minOccurs="0"/>
                <xsd:element ref="ns4:Sidst_x0020_opdateret" minOccurs="0"/>
                <xsd:element ref="ns4:Dokumenttype" minOccurs="0"/>
                <xsd:element ref="ns4:Yderligere_x0020_inform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-sti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-filtype" ma:hidden="true" ma:internalName="HTML_x0020_File_x0020_Type" ma:readOnly="true">
      <xsd:simpleType>
        <xsd:restriction base="dms:Text"/>
      </xsd:simpleType>
    </xsd:element>
    <xsd:element name="FSObjType" ma:index="11" nillable="true" ma:displayName="Elementtype" ma:hidden="true" ma:list="Docs" ma:internalName="FSObjType" ma:readOnly="true" ma:showField="FSType">
      <xsd:simpleType>
        <xsd:restriction base="dms:Lookup"/>
      </xsd:simpleType>
    </xsd:element>
    <xsd:element name="PublishingStartDate" ma:index="41" nillable="true" ma:displayName="Startdato for planlægning" ma:description="" ma:hidden="true" ma:internalName="PublishingStartDate">
      <xsd:simpleType>
        <xsd:restriction base="dms:Unknown"/>
      </xsd:simpleType>
    </xsd:element>
    <xsd:element name="PublishingExpirationDate" ma:index="42" nillable="true" ma:displayName="Slutdato for planlægning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1BBEE8-8F8B-4D9F-A880-4D980BAB9750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Miniature finde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Eksempel finde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Bredde" ma:internalName="ImageWidth" ma:readOnly="true">
      <xsd:simpleType>
        <xsd:restriction base="dms:Unknown"/>
      </xsd:simpleType>
    </xsd:element>
    <xsd:element name="ImageHeight" ma:index="22" nillable="true" ma:displayName="Højde" ma:internalName="ImageHeight" ma:readOnly="true">
      <xsd:simpleType>
        <xsd:restriction base="dms:Unknown"/>
      </xsd:simpleType>
    </xsd:element>
    <xsd:element name="ImageCreateDate" ma:index="25" nillable="true" ma:displayName="Den dato, billedet blev taget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de3d33-79e6-4de7-961a-a8fe87798bc1" elementFormDefault="qualified">
    <xsd:import namespace="http://schemas.microsoft.com/office/2006/documentManagement/types"/>
    <xsd:import namespace="http://schemas.microsoft.com/office/infopath/2007/PartnerControls"/>
    <xsd:element name="j9ba41cabcc24532a214642c53cf62f7" ma:index="27" nillable="true" ma:taxonomy="true" ma:internalName="j9ba41cabcc24532a214642c53cf62f7" ma:taxonomyFieldName="taggedtags" ma:displayName="Emneord" ma:readOnly="false" ma:fieldId="{39ba41ca-bcc2-4532-a214-642c53cf62f7}" ma:taxonomyMulti="true" ma:sspId="b335dc01-0bcb-4bbd-8ab2-2c7581a3c65b" ma:termSetId="d9ed31b2-1a12-4439-8d9a-3a6454bf9bc8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TaxCatchAll" ma:index="28" nillable="true" ma:displayName="Taxonomy Catch All Column" ma:description="" ma:hidden="true" ma:list="{9c3e4dd1-7212-43b3-b719-b0c0f60ddb42}" ma:internalName="TaxCatchAll" ma:showField="CatchAllData" ma:web="49de3d33-79e6-4de7-961a-a8fe87798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9" nillable="true" ma:displayName="Taxonomy Catch All Column1" ma:description="" ma:hidden="true" ma:list="{9c3e4dd1-7212-43b3-b719-b0c0f60ddb42}" ma:internalName="TaxCatchAllLabel" ma:readOnly="true" ma:showField="CatchAllDataLabel" ma:web="49de3d33-79e6-4de7-961a-a8fe87798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28c7463b32d45989454826cac66cff3" ma:index="31" nillable="true" ma:taxonomy="true" ma:internalName="e28c7463b32d45989454826cac66cff3" ma:taxonomyFieldName="division" ma:displayName="Virksomhed" ma:readOnly="false" ma:fieldId="{e28c7463-b32d-4598-9454-826cac66cff3}" ma:sspId="b335dc01-0bcb-4bbd-8ab2-2c7581a3c65b" ma:termSetId="21ff0452-a813-4667-834b-2b1a3f341dd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a9b2b2d6f7d84659be3f2b28cdbf7ee9" ma:index="33" nillable="true" ma:taxonomy="true" ma:internalName="a9b2b2d6f7d84659be3f2b28cdbf7ee9" ma:taxonomyFieldName="unit" ma:displayName="Enhed" ma:readOnly="false" ma:fieldId="{a9b2b2d6-f7d8-4659-be3f-2b28cdbf7ee9}" ma:sspId="b335dc01-0bcb-4bbd-8ab2-2c7581a3c65b" ma:termSetId="b8e18aba-abaa-48d4-b0c3-8c4aae54e1fc" ma:anchorId="13316226-471a-4c3e-8f52-8c725441320c" ma:open="true" ma:isKeyword="false">
      <xsd:complexType>
        <xsd:sequence>
          <xsd:element ref="pc:Terms" minOccurs="0" maxOccurs="1"/>
        </xsd:sequence>
      </xsd:complexType>
    </xsd:element>
    <xsd:element name="o6564bee6c7d4548861aa30656a9bb05" ma:index="35" nillable="true" ma:taxonomy="true" ma:internalName="o6564bee6c7d4548861aa30656a9bb05" ma:taxonomyFieldName="area" ma:displayName="Område" ma:readOnly="false" ma:fieldId="{86564bee-6c7d-4548-861a-a30656a9bb05}" ma:taxonomyMulti="true" ma:sspId="b335dc01-0bcb-4bbd-8ab2-2c7581a3c65b" ma:termSetId="c95f82c9-c629-4d4b-8095-26e8a08b227b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_dlc_DocId" ma:index="38" nillable="true" ma:displayName="Værdi for dokument-id" ma:description="Værdien af det dokument-id, der er tildelt dette element." ma:internalName="_dlc_DocId" ma:readOnly="true">
      <xsd:simpleType>
        <xsd:restriction base="dms:Text"/>
      </xsd:simpleType>
    </xsd:element>
    <xsd:element name="_dlc_DocIdUrl" ma:index="39" nillable="true" ma:displayName="Dokument-id" ma:description="Permanent link til dette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4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amtykkenummer" ma:index="43" nillable="true" ma:displayName="Samtykkenummer" ma:description="Her skrives det syv cifrede dokumentnummer samtykket har i Workzone, Hvis der er flere numre tilknyttet til billedet adskilles de med semikolon. &#10;Hvis der er tale om et situationsbillede - skrives &quot;Situationsbillede&quot;. &#10;Hvis der er tale om et billede fra Colourbox - skrives &quot;Colourbox&quot;.&#10;OBS: Der er plads til 31 samtykkenumre i feltet (inkl. semikolon)." ma:internalName="Samtykkenummer">
      <xsd:simpleType>
        <xsd:restriction base="dms:Note">
          <xsd:maxLength value="255"/>
        </xsd:restriction>
      </xsd:simpleType>
    </xsd:element>
    <xsd:element name="Samtykkenummer_x0020__x0028_EKSTRA_x0020_FELT_x0029_" ma:index="44" nillable="true" ma:displayName="Samtykkenummer (EKSTRA FELT)" ma:description="Brug kun dette felt, hvis der skal sættes flere end 31 samtykkenumre på et dokument eller billede.&#10;OBS: Der er plads til 31 samtykkenumre i feltet (inkl. semikolon)." ma:internalName="Samtykkenummer_x0020__x0028_EKSTRA_x0020_FELT_x0029_">
      <xsd:simpleType>
        <xsd:restriction base="dms:Note">
          <xsd:maxLength value="255"/>
        </xsd:restriction>
      </xsd:simpleType>
    </xsd:element>
    <xsd:element name="Sidst_x0020_opdateret" ma:index="45" nillable="true" ma:displayName="Sidst opdateret" ma:format="DateOnly" ma:internalName="Sidst_x0020_opdateret">
      <xsd:simpleType>
        <xsd:restriction base="dms:DateTime"/>
      </xsd:simpleType>
    </xsd:element>
    <xsd:element name="Dokumenttype" ma:index="46" nillable="true" ma:displayName="Dokumenttype" ma:format="Dropdown" ma:internalName="Dokumenttype">
      <xsd:simpleType>
        <xsd:restriction base="dms:Choice">
          <xsd:enumeration value="Vejledning"/>
          <xsd:enumeration value="Formular"/>
          <xsd:enumeration value="Præsentation"/>
          <xsd:enumeration value="Andet"/>
        </xsd:restriction>
      </xsd:simpleType>
    </xsd:element>
    <xsd:element name="Yderligere_x0020_information" ma:index="47" nillable="true" ma:displayName="Yderligere information" ma:internalName="Yderligere_x0020_information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1bbee8-8f8b-4d9f-a880-4d980bab9750" elementFormDefault="qualified">
    <xsd:import namespace="http://schemas.microsoft.com/office/2006/documentManagement/types"/>
    <xsd:import namespace="http://schemas.microsoft.com/office/infopath/2007/PartnerControls"/>
    <xsd:element name="RightsOfUse2" ma:index="37" ma:displayName="Brugsret" ma:default="Fri afbenyttelse" ma:internalName="RightsOfUse2" ma:readOnly="false">
      <xsd:simpleType>
        <xsd:union memberTypes="dms:Text">
          <xsd:simpleType>
            <xsd:restriction base="dms:Choice">
              <xsd:enumeration value="Fri afbenyttelse"/>
              <xsd:enumeration value="Kun intranet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Forfatter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 ma:index="23" ma:displayName="Kommentarer"/>
        <xsd:element name="keywords" minOccurs="0" maxOccurs="1" type="xsd:string" ma:index="14" ma:displayName="Nøgleord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6564bee6c7d4548861aa30656a9bb05 xmlns="49de3d33-79e6-4de7-961a-a8fe87798bc1">
      <Terms xmlns="http://schemas.microsoft.com/office/infopath/2007/PartnerControls"/>
    </o6564bee6c7d4548861aa30656a9bb05>
    <RightsOfUse2 xmlns="ab1bbee8-8f8b-4d9f-a880-4d980bab9750">Fri afbenyttelse</RightsOfUse2>
    <j9ba41cabcc24532a214642c53cf62f7 xmlns="49de3d33-79e6-4de7-961a-a8fe87798bc1">
      <Terms xmlns="http://schemas.microsoft.com/office/infopath/2007/PartnerControls"/>
    </j9ba41cabcc24532a214642c53cf62f7>
    <Samtykkenummer_x0020__x0028_EKSTRA_x0020_FELT_x0029_ xmlns="49de3d33-79e6-4de7-961a-a8fe87798bc1" xsi:nil="true"/>
    <PublishingStartDate xmlns="http://schemas.microsoft.com/sharepoint/v3" xsi:nil="true"/>
    <_dlc_DocId xmlns="49de3d33-79e6-4de7-961a-a8fe87798bc1">HREGHPSYK-1278-24</_dlc_DocId>
    <wic_System_Copyright xmlns="http://schemas.microsoft.com/sharepoint/v3/fields" xsi:nil="true"/>
    <Samtykkenummer xmlns="49de3d33-79e6-4de7-961a-a8fe87798bc1" xsi:nil="true"/>
    <TaxCatchAll xmlns="49de3d33-79e6-4de7-961a-a8fe87798bc1"/>
    <ImageCreateDate xmlns="AB1BBEE8-8F8B-4D9F-A880-4D980BAB9750" xsi:nil="true"/>
    <e28c7463b32d45989454826cac66cff3 xmlns="49de3d33-79e6-4de7-961a-a8fe87798bc1">
      <Terms xmlns="http://schemas.microsoft.com/office/infopath/2007/PartnerControls"/>
    </e28c7463b32d45989454826cac66cff3>
    <a9b2b2d6f7d84659be3f2b28cdbf7ee9 xmlns="49de3d33-79e6-4de7-961a-a8fe87798bc1">
      <Terms xmlns="http://schemas.microsoft.com/office/infopath/2007/PartnerControls"/>
    </a9b2b2d6f7d84659be3f2b28cdbf7ee9>
    <PublishingExpirationDate xmlns="http://schemas.microsoft.com/sharepoint/v3" xsi:nil="true"/>
    <_dlc_DocIdUrl xmlns="49de3d33-79e6-4de7-961a-a8fe87798bc1">
      <Url>https://www.psykiatri-regionh.dk/centre-og-social-tilbud/Psykiatriske-centre/Psykiatrisk-Center-Nordsjaelland/Om-centret/organisation/_layouts/15/DocIdRedir.aspx?ID=HREGHPSYK-1278-24</Url>
      <Description>HREGHPSYK-1278-24</Description>
    </_dlc_DocIdUrl>
    <Dokumenttype xmlns="49de3d33-79e6-4de7-961a-a8fe87798bc1" xsi:nil="true"/>
    <Yderligere_x0020_information xmlns="49de3d33-79e6-4de7-961a-a8fe87798bc1" xsi:nil="true"/>
    <Sidst_x0020_opdateret xmlns="49de3d33-79e6-4de7-961a-a8fe87798bc1" xsi:nil="true"/>
  </documentManagement>
</p:properties>
</file>

<file path=customXml/itemProps1.xml><?xml version="1.0" encoding="utf-8"?>
<ds:datastoreItem xmlns:ds="http://schemas.openxmlformats.org/officeDocument/2006/customXml" ds:itemID="{8E297A0A-F1C5-44C4-B7C9-089C2190B7BE}"/>
</file>

<file path=customXml/itemProps2.xml><?xml version="1.0" encoding="utf-8"?>
<ds:datastoreItem xmlns:ds="http://schemas.openxmlformats.org/officeDocument/2006/customXml" ds:itemID="{B321CB8E-99A8-4D5C-9E45-25108547B2C5}"/>
</file>

<file path=customXml/itemProps3.xml><?xml version="1.0" encoding="utf-8"?>
<ds:datastoreItem xmlns:ds="http://schemas.openxmlformats.org/officeDocument/2006/customXml" ds:itemID="{35216D8A-EFCC-46CC-B91E-D773A599BF84}"/>
</file>

<file path=customXml/itemProps4.xml><?xml version="1.0" encoding="utf-8"?>
<ds:datastoreItem xmlns:ds="http://schemas.openxmlformats.org/officeDocument/2006/customXml" ds:itemID="{4BFBA0EE-347F-41DC-9173-6E5BF27BDCE7}"/>
</file>

<file path=docProps/app.xml><?xml version="1.0" encoding="utf-8"?>
<Properties xmlns="http://schemas.openxmlformats.org/officeDocument/2006/extended-properties" xmlns:vt="http://schemas.openxmlformats.org/officeDocument/2006/docPropsVTypes">
  <TotalTime>8548</TotalTime>
  <Words>304</Words>
  <Application>Microsoft Office PowerPoint</Application>
  <PresentationFormat>Widescreen</PresentationFormat>
  <Paragraphs>96</Paragraphs>
  <Slides>1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PowerPoint-præsentation</vt:lpstr>
    </vt:vector>
  </TitlesOfParts>
  <Company>Region Hovedstaden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Psykiatrisk Center Nordsjælland</dc:title>
  <dc:creator>Henrik Søltoft-Jensen</dc:creator>
  <cp:keywords/>
  <dc:description/>
  <cp:lastModifiedBy>Karin Fischer</cp:lastModifiedBy>
  <cp:revision>188</cp:revision>
  <cp:lastPrinted>2025-03-17T06:27:19Z</cp:lastPrinted>
  <dcterms:created xsi:type="dcterms:W3CDTF">2017-12-13T10:14:02Z</dcterms:created>
  <dcterms:modified xsi:type="dcterms:W3CDTF">2025-10-31T14:12:38Z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ideoTagsMultiple">
    <vt:lpwstr/>
  </property>
  <property fmtid="{D5CDD505-2E9C-101B-9397-08002B2CF9AE}" pid="3" name="taggedtags">
    <vt:lpwstr/>
  </property>
  <property fmtid="{D5CDD505-2E9C-101B-9397-08002B2CF9AE}" pid="4" name="ContentTypeId">
    <vt:lpwstr>0x0101009148F5A04DDD49CBA7127AADA5FB792B00AADE34325A8B49CDA8BB4DB53328F214009748E68A27554B45A2A84EA0C3156B61</vt:lpwstr>
  </property>
  <property fmtid="{D5CDD505-2E9C-101B-9397-08002B2CF9AE}" pid="5" name="division">
    <vt:lpwstr/>
  </property>
  <property fmtid="{D5CDD505-2E9C-101B-9397-08002B2CF9AE}" pid="6" name="area">
    <vt:lpwstr/>
  </property>
  <property fmtid="{D5CDD505-2E9C-101B-9397-08002B2CF9AE}" pid="7" name="f7e40712c0504743bd27909b600970f2">
    <vt:lpwstr/>
  </property>
  <property fmtid="{D5CDD505-2E9C-101B-9397-08002B2CF9AE}" pid="8" name="_dlc_DocIdItemGuid">
    <vt:lpwstr>15b35d45-4c15-478b-9fae-7632b665649b</vt:lpwstr>
  </property>
  <property fmtid="{D5CDD505-2E9C-101B-9397-08002B2CF9AE}" pid="9" name="unit">
    <vt:lpwstr/>
  </property>
</Properties>
</file>